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app.xml" ContentType="application/vnd.openxmlformats-officedocument.extended-properties+xml"/>
  <Override PartName="/docProps/core.xml" ContentType="application/vnd.openxmlformats-package.core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slideLayouts/slideLayout8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Arial MT Pro" panose="020B0604020202020204" charset="0"/>
      <p:regular r:id="rId16"/>
    </p:embeddedFont>
    <p:embeddedFont>
      <p:font typeface="Cosmic Octo Bold" panose="020B0604020202020204" charset="0"/>
      <p:regular r:id="rId17"/>
    </p:embeddedFont>
    <p:embeddedFont>
      <p:font typeface="Space Mono" panose="020B0604020202020204" charset="0"/>
      <p:regular r:id="rId18"/>
    </p:embeddedFont>
    <p:embeddedFont>
      <p:font typeface="Space Mono Bold" panose="020B0604020202020204" charset="0"/>
      <p:regular r:id="rId19"/>
    </p:embeddedFont>
    <p:embeddedFont>
      <p:font typeface="Space Mono Italics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8" d="100"/>
          <a:sy n="78" d="100"/>
        </p:scale>
        <p:origin x="588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pi.usra.edu/publications/books/barringer_crater_guidebook/index.shtml" TargetMode="External"/><Relationship Id="rId2" Type="http://schemas.openxmlformats.org/officeDocument/2006/relationships/hyperlink" Target="https://doi.org/10.21775/cimb.038.075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lpi.usra.edu/publications/books/CB-954/CB-954.intro.html" TargetMode="External"/><Relationship Id="rId4" Type="http://schemas.openxmlformats.org/officeDocument/2006/relationships/hyperlink" Target="https://sic.lpl.arizona.edu/sites/sic.lpl.arizona.edu/files/education/posters/geo_effects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676333" y="564645"/>
            <a:ext cx="5611667" cy="7620782"/>
          </a:xfrm>
          <a:custGeom>
            <a:avLst/>
            <a:gdLst/>
            <a:ahLst/>
            <a:cxnLst/>
            <a:rect l="l" t="t" r="r" b="b"/>
            <a:pathLst>
              <a:path w="5611667" h="7620782">
                <a:moveTo>
                  <a:pt x="0" y="0"/>
                </a:moveTo>
                <a:lnTo>
                  <a:pt x="5611667" y="0"/>
                </a:lnTo>
                <a:lnTo>
                  <a:pt x="5611667" y="7620782"/>
                </a:lnTo>
                <a:lnTo>
                  <a:pt x="0" y="762078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153646">
            <a:off x="-317682" y="-2589116"/>
            <a:ext cx="3962067" cy="5407288"/>
          </a:xfrm>
          <a:custGeom>
            <a:avLst/>
            <a:gdLst/>
            <a:ahLst/>
            <a:cxnLst/>
            <a:rect l="l" t="t" r="r" b="b"/>
            <a:pathLst>
              <a:path w="3962067" h="5407288">
                <a:moveTo>
                  <a:pt x="0" y="0"/>
                </a:moveTo>
                <a:lnTo>
                  <a:pt x="3962067" y="0"/>
                </a:lnTo>
                <a:lnTo>
                  <a:pt x="3962067" y="5407288"/>
                </a:lnTo>
                <a:lnTo>
                  <a:pt x="0" y="540728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3213811" flipH="1">
            <a:off x="4700701" y="-1051659"/>
            <a:ext cx="2933974" cy="4004182"/>
          </a:xfrm>
          <a:custGeom>
            <a:avLst/>
            <a:gdLst/>
            <a:ahLst/>
            <a:cxnLst/>
            <a:rect l="l" t="t" r="r" b="b"/>
            <a:pathLst>
              <a:path w="2933974" h="4004182">
                <a:moveTo>
                  <a:pt x="2933973" y="0"/>
                </a:moveTo>
                <a:lnTo>
                  <a:pt x="0" y="0"/>
                </a:lnTo>
                <a:lnTo>
                  <a:pt x="0" y="4004183"/>
                </a:lnTo>
                <a:lnTo>
                  <a:pt x="2933973" y="4004183"/>
                </a:lnTo>
                <a:lnTo>
                  <a:pt x="2933973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418568" y="-594553"/>
            <a:ext cx="3738864" cy="5077470"/>
          </a:xfrm>
          <a:custGeom>
            <a:avLst/>
            <a:gdLst/>
            <a:ahLst/>
            <a:cxnLst/>
            <a:rect l="l" t="t" r="r" b="b"/>
            <a:pathLst>
              <a:path w="3738864" h="5077470">
                <a:moveTo>
                  <a:pt x="0" y="0"/>
                </a:moveTo>
                <a:lnTo>
                  <a:pt x="3738864" y="0"/>
                </a:lnTo>
                <a:lnTo>
                  <a:pt x="3738864" y="5077470"/>
                </a:lnTo>
                <a:lnTo>
                  <a:pt x="0" y="507747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833127" y="3130273"/>
            <a:ext cx="13577524" cy="4045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70"/>
              </a:lnSpc>
            </a:pPr>
            <a:r>
              <a:rPr lang="en-US" sz="6812" b="1" dirty="0">
                <a:solidFill>
                  <a:srgbClr val="FF734D"/>
                </a:solidFill>
                <a:latin typeface="Cosmic Octo Bold"/>
                <a:ea typeface="Cosmic Octo Bold"/>
                <a:cs typeface="Cosmic Octo Bold"/>
                <a:sym typeface="Cosmic Octo Bold"/>
              </a:rPr>
              <a:t>Impact-Induced Shock Metamorphism and  Microbial Habitability in Coconino Sandstone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7482016"/>
            <a:ext cx="10249162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FDEBC6"/>
                </a:solidFill>
                <a:latin typeface="Space Mono"/>
                <a:ea typeface="Space Mono"/>
                <a:cs typeface="Space Mono"/>
                <a:sym typeface="Space Mono"/>
              </a:rPr>
              <a:t>Austin Gadd - Northern Arizona University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80731" y="8343711"/>
            <a:ext cx="9545100" cy="339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FF734D"/>
                </a:solidFill>
                <a:latin typeface="Space Mono"/>
                <a:ea typeface="Space Mono"/>
                <a:cs typeface="Space Mono"/>
                <a:sym typeface="Space Mono"/>
              </a:rPr>
              <a:t>How impacts shape microbial environments in planetary analogs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047750"/>
            <a:ext cx="16230600" cy="1158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65"/>
              </a:lnSpc>
            </a:pPr>
            <a:r>
              <a:rPr lang="en-US" sz="7748" b="1">
                <a:solidFill>
                  <a:srgbClr val="FF734D"/>
                </a:solidFill>
                <a:latin typeface="Cosmic Octo Bold"/>
                <a:ea typeface="Cosmic Octo Bold"/>
                <a:cs typeface="Cosmic Octo Bold"/>
                <a:sym typeface="Cosmic Octo Bold"/>
              </a:rPr>
              <a:t>Methods</a:t>
            </a:r>
          </a:p>
        </p:txBody>
      </p:sp>
      <p:sp>
        <p:nvSpPr>
          <p:cNvPr id="3" name="Freeform 3"/>
          <p:cNvSpPr/>
          <p:nvPr/>
        </p:nvSpPr>
        <p:spPr>
          <a:xfrm>
            <a:off x="12692484" y="659462"/>
            <a:ext cx="4400385" cy="3408751"/>
          </a:xfrm>
          <a:custGeom>
            <a:avLst/>
            <a:gdLst/>
            <a:ahLst/>
            <a:cxnLst/>
            <a:rect l="l" t="t" r="r" b="b"/>
            <a:pathLst>
              <a:path w="4400385" h="3408751">
                <a:moveTo>
                  <a:pt x="0" y="0"/>
                </a:moveTo>
                <a:lnTo>
                  <a:pt x="4400385" y="0"/>
                </a:lnTo>
                <a:lnTo>
                  <a:pt x="4400385" y="3408751"/>
                </a:lnTo>
                <a:lnTo>
                  <a:pt x="0" y="34087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961" r="-17492" b="-344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273624" y="4263484"/>
            <a:ext cx="5238106" cy="2522887"/>
          </a:xfrm>
          <a:custGeom>
            <a:avLst/>
            <a:gdLst/>
            <a:ahLst/>
            <a:cxnLst/>
            <a:rect l="l" t="t" r="r" b="b"/>
            <a:pathLst>
              <a:path w="5238106" h="2522887">
                <a:moveTo>
                  <a:pt x="0" y="0"/>
                </a:moveTo>
                <a:lnTo>
                  <a:pt x="5238106" y="0"/>
                </a:lnTo>
                <a:lnTo>
                  <a:pt x="5238106" y="2522887"/>
                </a:lnTo>
                <a:lnTo>
                  <a:pt x="0" y="25228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417" t="-9116" b="-116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273624" y="6986396"/>
            <a:ext cx="5238106" cy="2815894"/>
          </a:xfrm>
          <a:custGeom>
            <a:avLst/>
            <a:gdLst/>
            <a:ahLst/>
            <a:cxnLst/>
            <a:rect l="l" t="t" r="r" b="b"/>
            <a:pathLst>
              <a:path w="5238106" h="2815894">
                <a:moveTo>
                  <a:pt x="0" y="0"/>
                </a:moveTo>
                <a:lnTo>
                  <a:pt x="5238106" y="0"/>
                </a:lnTo>
                <a:lnTo>
                  <a:pt x="5238106" y="2815894"/>
                </a:lnTo>
                <a:lnTo>
                  <a:pt x="0" y="2815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922" r="-329" b="-310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8700" y="2640516"/>
            <a:ext cx="10616644" cy="711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DEBC6"/>
                </a:solidFill>
                <a:latin typeface="Space Mono"/>
                <a:ea typeface="Space Mono"/>
                <a:cs typeface="Space Mono"/>
                <a:sym typeface="Space Mono"/>
              </a:rPr>
              <a:t>X-Ray Diffractometer (XRD)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FDEBC6"/>
                </a:solidFill>
                <a:latin typeface="Space Mono"/>
                <a:ea typeface="Space Mono"/>
                <a:cs typeface="Space Mono"/>
                <a:sym typeface="Space Mono"/>
              </a:rPr>
              <a:t>Tells us what crystalline phases are present in the sample and whether they’ve been altered by shock. </a:t>
            </a:r>
          </a:p>
          <a:p>
            <a:pPr algn="l">
              <a:lnSpc>
                <a:spcPts val="3359"/>
              </a:lnSpc>
            </a:pPr>
            <a:endParaRPr lang="en-US" sz="2400">
              <a:solidFill>
                <a:srgbClr val="FDEBC6"/>
              </a:solidFill>
              <a:latin typeface="Space Mono"/>
              <a:ea typeface="Space Mono"/>
              <a:cs typeface="Space Mono"/>
              <a:sym typeface="Space Mono"/>
            </a:endParaRPr>
          </a:p>
          <a:p>
            <a:pPr algn="l">
              <a:lnSpc>
                <a:spcPts val="3359"/>
              </a:lnSpc>
            </a:pPr>
            <a:endParaRPr lang="en-US" sz="2400">
              <a:solidFill>
                <a:srgbClr val="FDEBC6"/>
              </a:solidFill>
              <a:latin typeface="Space Mono"/>
              <a:ea typeface="Space Mono"/>
              <a:cs typeface="Space Mono"/>
              <a:sym typeface="Space Mono"/>
            </a:endParaRP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DEBC6"/>
                </a:solidFill>
                <a:latin typeface="Space Mono"/>
                <a:ea typeface="Space Mono"/>
                <a:cs typeface="Space Mono"/>
                <a:sym typeface="Space Mono"/>
              </a:rPr>
              <a:t>Fourier-Transform Infrared Spectroscopy (FTIR)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FDEBC6"/>
                </a:solidFill>
                <a:latin typeface="Space Mono"/>
                <a:ea typeface="Space Mono"/>
                <a:cs typeface="Space Mono"/>
                <a:sym typeface="Space Mono"/>
              </a:rPr>
              <a:t>Tells us how the structure of our sample has been chemically altered.</a:t>
            </a:r>
          </a:p>
          <a:p>
            <a:pPr algn="l">
              <a:lnSpc>
                <a:spcPts val="3359"/>
              </a:lnSpc>
            </a:pPr>
            <a:endParaRPr lang="en-US" sz="2400">
              <a:solidFill>
                <a:srgbClr val="FDEBC6"/>
              </a:solidFill>
              <a:latin typeface="Space Mono"/>
              <a:ea typeface="Space Mono"/>
              <a:cs typeface="Space Mono"/>
              <a:sym typeface="Space Mono"/>
            </a:endParaRPr>
          </a:p>
          <a:p>
            <a:pPr algn="l">
              <a:lnSpc>
                <a:spcPts val="3359"/>
              </a:lnSpc>
            </a:pPr>
            <a:endParaRPr lang="en-US" sz="2400">
              <a:solidFill>
                <a:srgbClr val="FDEBC6"/>
              </a:solidFill>
              <a:latin typeface="Space Mono"/>
              <a:ea typeface="Space Mono"/>
              <a:cs typeface="Space Mono"/>
              <a:sym typeface="Space Mono"/>
            </a:endParaRP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DEBC6"/>
                </a:solidFill>
                <a:latin typeface="Space Mono"/>
                <a:ea typeface="Space Mono"/>
                <a:cs typeface="Space Mono"/>
                <a:sym typeface="Space Mono"/>
              </a:rPr>
              <a:t>Modified version of the Qiagen DNAeasy PowerSoil PowerLyzer DNA extraction kit optimized for rock samples.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FDEBC6"/>
                </a:solidFill>
                <a:latin typeface="Space Mono"/>
                <a:ea typeface="Space Mono"/>
                <a:cs typeface="Space Mono"/>
                <a:sym typeface="Space Mono"/>
              </a:rPr>
              <a:t>DNA Extraction to sequence and see the difference in microbial communities</a:t>
            </a:r>
          </a:p>
          <a:p>
            <a:pPr algn="l">
              <a:lnSpc>
                <a:spcPts val="3359"/>
              </a:lnSpc>
            </a:pPr>
            <a:endParaRPr lang="en-US" sz="2400">
              <a:solidFill>
                <a:srgbClr val="FDEBC6"/>
              </a:solidFill>
              <a:latin typeface="Space Mono"/>
              <a:ea typeface="Space Mono"/>
              <a:cs typeface="Space Mono"/>
              <a:sym typeface="Space Mono"/>
            </a:endParaRPr>
          </a:p>
          <a:p>
            <a:pPr algn="l">
              <a:lnSpc>
                <a:spcPts val="3359"/>
              </a:lnSpc>
            </a:pPr>
            <a:endParaRPr lang="en-US" sz="2400">
              <a:solidFill>
                <a:srgbClr val="FDEBC6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047750"/>
            <a:ext cx="13485573" cy="1158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65"/>
              </a:lnSpc>
            </a:pPr>
            <a:r>
              <a:rPr lang="en-US" sz="7748" b="1">
                <a:solidFill>
                  <a:srgbClr val="FDC965"/>
                </a:solidFill>
                <a:latin typeface="Cosmic Octo Bold"/>
                <a:ea typeface="Cosmic Octo Bold"/>
                <a:cs typeface="Cosmic Octo Bold"/>
                <a:sym typeface="Cosmic Octo Bold"/>
              </a:rPr>
              <a:t>Anticipated results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2992943"/>
            <a:ext cx="9663504" cy="2082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FDEBC6"/>
                </a:solidFill>
                <a:latin typeface="Space Mono"/>
                <a:ea typeface="Space Mono"/>
                <a:cs typeface="Space Mono"/>
                <a:sym typeface="Space Mono"/>
              </a:rPr>
              <a:t>Moderately shocked sample of Coconino Sandstone will host greater microbial diversity</a:t>
            </a:r>
          </a:p>
          <a:p>
            <a:pPr marL="1036320" lvl="2" indent="-345440" algn="l">
              <a:lnSpc>
                <a:spcPts val="3359"/>
              </a:lnSpc>
              <a:buFont typeface="Arial"/>
              <a:buChar char="⚬"/>
            </a:pPr>
            <a:r>
              <a:rPr lang="en-US" sz="2400">
                <a:solidFill>
                  <a:srgbClr val="FDEBC6"/>
                </a:solidFill>
                <a:latin typeface="Space Mono"/>
                <a:ea typeface="Space Mono"/>
                <a:cs typeface="Space Mono"/>
                <a:sym typeface="Space Mono"/>
              </a:rPr>
              <a:t>Protects from UV Radiation</a:t>
            </a:r>
          </a:p>
          <a:p>
            <a:pPr marL="1036320" lvl="2" indent="-345440" algn="l">
              <a:lnSpc>
                <a:spcPts val="3359"/>
              </a:lnSpc>
              <a:buFont typeface="Arial"/>
              <a:buChar char="⚬"/>
            </a:pPr>
            <a:r>
              <a:rPr lang="en-US" sz="2400">
                <a:solidFill>
                  <a:srgbClr val="FDEBC6"/>
                </a:solidFill>
                <a:latin typeface="Space Mono"/>
                <a:ea typeface="Space Mono"/>
                <a:cs typeface="Space Mono"/>
                <a:sym typeface="Space Mono"/>
              </a:rPr>
              <a:t>Reduced Dessication </a:t>
            </a:r>
          </a:p>
          <a:p>
            <a:pPr marL="1036320" lvl="2" indent="-345440" algn="l">
              <a:lnSpc>
                <a:spcPts val="3359"/>
              </a:lnSpc>
              <a:buFont typeface="Arial"/>
              <a:buChar char="⚬"/>
            </a:pPr>
            <a:r>
              <a:rPr lang="en-US" sz="2400">
                <a:solidFill>
                  <a:srgbClr val="FDEBC6"/>
                </a:solidFill>
                <a:latin typeface="Space Mono"/>
                <a:ea typeface="Space Mono"/>
                <a:cs typeface="Space Mono"/>
                <a:sym typeface="Space Mono"/>
              </a:rPr>
              <a:t>Presereved pore structure</a:t>
            </a:r>
          </a:p>
        </p:txBody>
      </p:sp>
      <p:sp>
        <p:nvSpPr>
          <p:cNvPr id="4" name="Freeform 4"/>
          <p:cNvSpPr/>
          <p:nvPr/>
        </p:nvSpPr>
        <p:spPr>
          <a:xfrm>
            <a:off x="13608895" y="3599288"/>
            <a:ext cx="5270526" cy="7157504"/>
          </a:xfrm>
          <a:custGeom>
            <a:avLst/>
            <a:gdLst/>
            <a:ahLst/>
            <a:cxnLst/>
            <a:rect l="l" t="t" r="r" b="b"/>
            <a:pathLst>
              <a:path w="5270526" h="7157504">
                <a:moveTo>
                  <a:pt x="0" y="0"/>
                </a:moveTo>
                <a:lnTo>
                  <a:pt x="5270525" y="0"/>
                </a:lnTo>
                <a:lnTo>
                  <a:pt x="5270525" y="7157504"/>
                </a:lnTo>
                <a:lnTo>
                  <a:pt x="0" y="715750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873123" y="4057838"/>
            <a:ext cx="3097045" cy="4205864"/>
          </a:xfrm>
          <a:custGeom>
            <a:avLst/>
            <a:gdLst/>
            <a:ahLst/>
            <a:cxnLst/>
            <a:rect l="l" t="t" r="r" b="b"/>
            <a:pathLst>
              <a:path w="3097045" h="4205864">
                <a:moveTo>
                  <a:pt x="0" y="0"/>
                </a:moveTo>
                <a:lnTo>
                  <a:pt x="3097045" y="0"/>
                </a:lnTo>
                <a:lnTo>
                  <a:pt x="3097045" y="4205864"/>
                </a:lnTo>
                <a:lnTo>
                  <a:pt x="0" y="42058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608895" y="-410644"/>
            <a:ext cx="3455539" cy="4692707"/>
          </a:xfrm>
          <a:custGeom>
            <a:avLst/>
            <a:gdLst/>
            <a:ahLst/>
            <a:cxnLst/>
            <a:rect l="l" t="t" r="r" b="b"/>
            <a:pathLst>
              <a:path w="3455539" h="4692707">
                <a:moveTo>
                  <a:pt x="0" y="0"/>
                </a:moveTo>
                <a:lnTo>
                  <a:pt x="3455538" y="0"/>
                </a:lnTo>
                <a:lnTo>
                  <a:pt x="3455538" y="4692707"/>
                </a:lnTo>
                <a:lnTo>
                  <a:pt x="0" y="469270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354333" y="5830922"/>
            <a:ext cx="3919270" cy="5348879"/>
          </a:xfrm>
          <a:custGeom>
            <a:avLst/>
            <a:gdLst/>
            <a:ahLst/>
            <a:cxnLst/>
            <a:rect l="l" t="t" r="r" b="b"/>
            <a:pathLst>
              <a:path w="3919270" h="5348879">
                <a:moveTo>
                  <a:pt x="0" y="0"/>
                </a:moveTo>
                <a:lnTo>
                  <a:pt x="3919269" y="0"/>
                </a:lnTo>
                <a:lnTo>
                  <a:pt x="3919269" y="5348879"/>
                </a:lnTo>
                <a:lnTo>
                  <a:pt x="0" y="534887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1047750"/>
            <a:ext cx="15951808" cy="1158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65"/>
              </a:lnSpc>
            </a:pPr>
            <a:r>
              <a:rPr lang="en-US" sz="7748" b="1">
                <a:solidFill>
                  <a:srgbClr val="33C6D0"/>
                </a:solidFill>
                <a:latin typeface="Cosmic Octo Bold"/>
                <a:ea typeface="Cosmic Octo Bold"/>
                <a:cs typeface="Cosmic Octo Bold"/>
                <a:sym typeface="Cosmic Octo Bold"/>
              </a:rPr>
              <a:t>Why is this Important?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3063438"/>
            <a:ext cx="9157598" cy="2501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FDEBC6"/>
                </a:solidFill>
                <a:latin typeface="Space Mono"/>
                <a:ea typeface="Space Mono"/>
                <a:cs typeface="Space Mono"/>
                <a:sym typeface="Space Mono"/>
              </a:rPr>
              <a:t>Impact Craters may be prime targets for the detection of life on other terrestrial bodies!</a:t>
            </a:r>
          </a:p>
          <a:p>
            <a:pPr algn="l">
              <a:lnSpc>
                <a:spcPts val="3359"/>
              </a:lnSpc>
            </a:pPr>
            <a:endParaRPr lang="en-US" sz="2400">
              <a:solidFill>
                <a:srgbClr val="FDEBC6"/>
              </a:solidFill>
              <a:latin typeface="Space Mono"/>
              <a:ea typeface="Space Mono"/>
              <a:cs typeface="Space Mono"/>
              <a:sym typeface="Space Mono"/>
            </a:endParaRP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FDEBC6"/>
                </a:solidFill>
                <a:latin typeface="Space Mono"/>
                <a:ea typeface="Space Mono"/>
                <a:cs typeface="Space Mono"/>
                <a:sym typeface="Space Mono"/>
              </a:rPr>
              <a:t>Knowing where habitability is the strongest post-impact, we will know where to look when exploring craters on other planetary bodies!</a:t>
            </a:r>
          </a:p>
        </p:txBody>
      </p:sp>
      <p:sp>
        <p:nvSpPr>
          <p:cNvPr id="5" name="Freeform 5"/>
          <p:cNvSpPr/>
          <p:nvPr/>
        </p:nvSpPr>
        <p:spPr>
          <a:xfrm>
            <a:off x="14824121" y="2591518"/>
            <a:ext cx="3198593" cy="4343769"/>
          </a:xfrm>
          <a:custGeom>
            <a:avLst/>
            <a:gdLst/>
            <a:ahLst/>
            <a:cxnLst/>
            <a:rect l="l" t="t" r="r" b="b"/>
            <a:pathLst>
              <a:path w="3198593" h="4343769">
                <a:moveTo>
                  <a:pt x="0" y="0"/>
                </a:moveTo>
                <a:lnTo>
                  <a:pt x="3198593" y="0"/>
                </a:lnTo>
                <a:lnTo>
                  <a:pt x="3198593" y="4343768"/>
                </a:lnTo>
                <a:lnTo>
                  <a:pt x="0" y="434376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4386037" y="6283097"/>
            <a:ext cx="3369761" cy="4444529"/>
          </a:xfrm>
          <a:custGeom>
            <a:avLst/>
            <a:gdLst/>
            <a:ahLst/>
            <a:cxnLst/>
            <a:rect l="l" t="t" r="r" b="b"/>
            <a:pathLst>
              <a:path w="3369761" h="4444529">
                <a:moveTo>
                  <a:pt x="3369761" y="0"/>
                </a:moveTo>
                <a:lnTo>
                  <a:pt x="0" y="0"/>
                </a:lnTo>
                <a:lnTo>
                  <a:pt x="0" y="4444529"/>
                </a:lnTo>
                <a:lnTo>
                  <a:pt x="3369761" y="4444529"/>
                </a:lnTo>
                <a:lnTo>
                  <a:pt x="3369761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86624" y="599039"/>
            <a:ext cx="2731491" cy="2808075"/>
          </a:xfrm>
          <a:custGeom>
            <a:avLst/>
            <a:gdLst/>
            <a:ahLst/>
            <a:cxnLst/>
            <a:rect l="l" t="t" r="r" b="b"/>
            <a:pathLst>
              <a:path w="2731491" h="2808075">
                <a:moveTo>
                  <a:pt x="0" y="0"/>
                </a:moveTo>
                <a:lnTo>
                  <a:pt x="2731491" y="0"/>
                </a:lnTo>
                <a:lnTo>
                  <a:pt x="2731491" y="2808075"/>
                </a:lnTo>
                <a:lnTo>
                  <a:pt x="0" y="28080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30690" y="6172200"/>
            <a:ext cx="18418690" cy="4259884"/>
            <a:chOff x="0" y="0"/>
            <a:chExt cx="4851013" cy="112194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51013" cy="1121945"/>
            </a:xfrm>
            <a:custGeom>
              <a:avLst/>
              <a:gdLst/>
              <a:ahLst/>
              <a:cxnLst/>
              <a:rect l="l" t="t" r="r" b="b"/>
              <a:pathLst>
                <a:path w="4851013" h="1121945">
                  <a:moveTo>
                    <a:pt x="0" y="0"/>
                  </a:moveTo>
                  <a:lnTo>
                    <a:pt x="4851013" y="0"/>
                  </a:lnTo>
                  <a:lnTo>
                    <a:pt x="4851013" y="1121945"/>
                  </a:lnTo>
                  <a:lnTo>
                    <a:pt x="0" y="11219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51013" cy="11695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28700" y="6251437"/>
            <a:ext cx="2814329" cy="3757129"/>
          </a:xfrm>
          <a:custGeom>
            <a:avLst/>
            <a:gdLst/>
            <a:ahLst/>
            <a:cxnLst/>
            <a:rect l="l" t="t" r="r" b="b"/>
            <a:pathLst>
              <a:path w="2814329" h="3757129">
                <a:moveTo>
                  <a:pt x="0" y="0"/>
                </a:moveTo>
                <a:lnTo>
                  <a:pt x="2814329" y="0"/>
                </a:lnTo>
                <a:lnTo>
                  <a:pt x="2814329" y="3757129"/>
                </a:lnTo>
                <a:lnTo>
                  <a:pt x="0" y="37571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069470" y="6600967"/>
            <a:ext cx="2789700" cy="3207367"/>
          </a:xfrm>
          <a:custGeom>
            <a:avLst/>
            <a:gdLst/>
            <a:ahLst/>
            <a:cxnLst/>
            <a:rect l="l" t="t" r="r" b="b"/>
            <a:pathLst>
              <a:path w="2789700" h="3207367">
                <a:moveTo>
                  <a:pt x="0" y="0"/>
                </a:moveTo>
                <a:lnTo>
                  <a:pt x="2789700" y="0"/>
                </a:lnTo>
                <a:lnTo>
                  <a:pt x="2789700" y="3207367"/>
                </a:lnTo>
                <a:lnTo>
                  <a:pt x="0" y="32073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564145" y="6499243"/>
            <a:ext cx="3261517" cy="3261517"/>
          </a:xfrm>
          <a:custGeom>
            <a:avLst/>
            <a:gdLst/>
            <a:ahLst/>
            <a:cxnLst/>
            <a:rect l="l" t="t" r="r" b="b"/>
            <a:pathLst>
              <a:path w="3261517" h="3261517">
                <a:moveTo>
                  <a:pt x="0" y="0"/>
                </a:moveTo>
                <a:lnTo>
                  <a:pt x="3261517" y="0"/>
                </a:lnTo>
                <a:lnTo>
                  <a:pt x="3261517" y="3261517"/>
                </a:lnTo>
                <a:lnTo>
                  <a:pt x="0" y="32615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533348" y="6553393"/>
            <a:ext cx="2725952" cy="3302516"/>
          </a:xfrm>
          <a:custGeom>
            <a:avLst/>
            <a:gdLst/>
            <a:ahLst/>
            <a:cxnLst/>
            <a:rect l="l" t="t" r="r" b="b"/>
            <a:pathLst>
              <a:path w="2725952" h="3302516">
                <a:moveTo>
                  <a:pt x="0" y="0"/>
                </a:moveTo>
                <a:lnTo>
                  <a:pt x="2725952" y="0"/>
                </a:lnTo>
                <a:lnTo>
                  <a:pt x="2725952" y="3302516"/>
                </a:lnTo>
                <a:lnTo>
                  <a:pt x="0" y="33025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28700" y="1433360"/>
            <a:ext cx="13912091" cy="1158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65"/>
              </a:lnSpc>
            </a:pPr>
            <a:r>
              <a:rPr lang="en-US" sz="7748" b="1">
                <a:solidFill>
                  <a:srgbClr val="FDC965"/>
                </a:solidFill>
                <a:latin typeface="Cosmic Octo Bold"/>
                <a:ea typeface="Cosmic Octo Bold"/>
                <a:cs typeface="Cosmic Octo Bold"/>
                <a:sym typeface="Cosmic Octo Bold"/>
              </a:rPr>
              <a:t>Acknowledgements!!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3098896"/>
            <a:ext cx="12739349" cy="89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FDEBC6"/>
                </a:solidFill>
                <a:latin typeface="Space Mono"/>
                <a:ea typeface="Space Mono"/>
                <a:cs typeface="Space Mono"/>
                <a:sym typeface="Space Mono"/>
              </a:rPr>
              <a:t>Thank you to Dr. Haley Sapers, Barringer Crater Co., and the Arizona Space Grant Consortium for this opportunity!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1229307"/>
            <a:ext cx="8643346" cy="938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10"/>
              </a:lnSpc>
              <a:spcBef>
                <a:spcPct val="0"/>
              </a:spcBef>
            </a:pPr>
            <a:r>
              <a:rPr lang="en-US" sz="6248" b="1">
                <a:solidFill>
                  <a:srgbClr val="FFFFFF"/>
                </a:solidFill>
                <a:latin typeface="Cosmic Octo Bold"/>
                <a:ea typeface="Cosmic Octo Bold"/>
                <a:cs typeface="Cosmic Octo Bold"/>
                <a:sym typeface="Cosmic Octo Bold"/>
              </a:rPr>
              <a:t>References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2333161"/>
            <a:ext cx="16230600" cy="4417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endParaRPr/>
          </a:p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FDEBC6"/>
                </a:solidFill>
                <a:latin typeface="Space Mono"/>
                <a:ea typeface="Space Mono"/>
                <a:cs typeface="Space Mono"/>
                <a:sym typeface="Space Mono"/>
              </a:rPr>
              <a:t>Cockell, C. S., Osinski, G., Sapers, H., Pontefract, A., &amp; Parnell, J. (2007). Microbial life in impact craters. </a:t>
            </a:r>
            <a:r>
              <a:rPr lang="en-US" sz="1599" i="1">
                <a:solidFill>
                  <a:srgbClr val="FDEBC6"/>
                </a:solidFill>
                <a:latin typeface="Space Mono Italics"/>
                <a:ea typeface="Space Mono Italics"/>
                <a:cs typeface="Space Mono Italics"/>
                <a:sym typeface="Space Mono Italics"/>
              </a:rPr>
              <a:t>Current Issues in Molecular Biology, 38</a:t>
            </a:r>
            <a:r>
              <a:rPr lang="en-US" sz="1599">
                <a:solidFill>
                  <a:srgbClr val="FDEBC6"/>
                </a:solidFill>
                <a:latin typeface="Space Mono"/>
                <a:ea typeface="Space Mono"/>
                <a:cs typeface="Space Mono"/>
                <a:sym typeface="Space Mono"/>
              </a:rPr>
              <a:t>, 75–94.</a:t>
            </a:r>
            <a:r>
              <a:rPr lang="en-US" sz="1599" u="sng">
                <a:solidFill>
                  <a:srgbClr val="FDEBC6"/>
                </a:solidFill>
                <a:latin typeface="Space Mono"/>
                <a:ea typeface="Space Mono"/>
                <a:cs typeface="Space Mono"/>
                <a:sym typeface="Space Mono"/>
                <a:hlinkClick r:id="rId2" tooltip="https://doi.org/10.21775/cimb.038.075"/>
              </a:rPr>
              <a:t> https://doi.org/10.21775/cimb.038.075</a:t>
            </a:r>
          </a:p>
          <a:p>
            <a:pPr algn="l">
              <a:lnSpc>
                <a:spcPts val="2239"/>
              </a:lnSpc>
            </a:pPr>
            <a:endParaRPr lang="en-US" sz="1599" u="sng">
              <a:solidFill>
                <a:srgbClr val="FDEBC6"/>
              </a:solidFill>
              <a:latin typeface="Space Mono"/>
              <a:ea typeface="Space Mono"/>
              <a:cs typeface="Space Mono"/>
              <a:sym typeface="Space Mono"/>
              <a:hlinkClick r:id="rId2" tooltip="https://doi.org/10.21775/cimb.038.075"/>
            </a:endParaRPr>
          </a:p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FDEBC6"/>
                </a:solidFill>
                <a:latin typeface="Space Mono"/>
                <a:ea typeface="Space Mono"/>
                <a:cs typeface="Space Mono"/>
                <a:sym typeface="Space Mono"/>
              </a:rPr>
              <a:t>Kring, D. A. (2017). </a:t>
            </a:r>
            <a:r>
              <a:rPr lang="en-US" sz="1599" i="1">
                <a:solidFill>
                  <a:srgbClr val="FDEBC6"/>
                </a:solidFill>
                <a:latin typeface="Space Mono Italics"/>
                <a:ea typeface="Space Mono Italics"/>
                <a:cs typeface="Space Mono Italics"/>
                <a:sym typeface="Space Mono Italics"/>
              </a:rPr>
              <a:t>Guidebook to the geology of Barringer Meteorite Crater, Arizona</a:t>
            </a:r>
            <a:r>
              <a:rPr lang="en-US" sz="1599">
                <a:solidFill>
                  <a:srgbClr val="FDEBC6"/>
                </a:solidFill>
                <a:latin typeface="Space Mono"/>
                <a:ea typeface="Space Mono"/>
                <a:cs typeface="Space Mono"/>
                <a:sym typeface="Space Mono"/>
              </a:rPr>
              <a:t> (2nd ed.). Lunar and Planetary Institute.</a:t>
            </a:r>
            <a:r>
              <a:rPr lang="en-US" sz="1599" u="sng">
                <a:solidFill>
                  <a:srgbClr val="FDEBC6"/>
                </a:solidFill>
                <a:latin typeface="Space Mono"/>
                <a:ea typeface="Space Mono"/>
                <a:cs typeface="Space Mono"/>
                <a:sym typeface="Space Mono"/>
                <a:hlinkClick r:id="rId3" tooltip="https://www.lpi.usra.edu/publications/books/barringer_crater_guidebook/index.shtml"/>
              </a:rPr>
              <a:t> https://www.lpi.usra.edu/publications/books/barringer_crater_guidebook/index.shtml</a:t>
            </a:r>
          </a:p>
          <a:p>
            <a:pPr algn="l">
              <a:lnSpc>
                <a:spcPts val="2239"/>
              </a:lnSpc>
            </a:pPr>
            <a:endParaRPr lang="en-US" sz="1599" u="sng">
              <a:solidFill>
                <a:srgbClr val="FDEBC6"/>
              </a:solidFill>
              <a:latin typeface="Space Mono"/>
              <a:ea typeface="Space Mono"/>
              <a:cs typeface="Space Mono"/>
              <a:sym typeface="Space Mono"/>
              <a:hlinkClick r:id="rId3" tooltip="https://www.lpi.usra.edu/publications/books/barringer_crater_guidebook/index.shtml"/>
            </a:endParaRPr>
          </a:p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FDEBC6"/>
                </a:solidFill>
                <a:latin typeface="Space Mono"/>
                <a:ea typeface="Space Mono"/>
                <a:cs typeface="Space Mono"/>
                <a:sym typeface="Space Mono"/>
              </a:rPr>
              <a:t>Kring, D. A. (2006). </a:t>
            </a:r>
            <a:r>
              <a:rPr lang="en-US" sz="1599" i="1">
                <a:solidFill>
                  <a:srgbClr val="FDEBC6"/>
                </a:solidFill>
                <a:latin typeface="Space Mono Italics"/>
                <a:ea typeface="Space Mono Italics"/>
                <a:cs typeface="Space Mono Italics"/>
                <a:sym typeface="Space Mono Italics"/>
              </a:rPr>
              <a:t>Geological effects of impact cratering</a:t>
            </a:r>
            <a:r>
              <a:rPr lang="en-US" sz="1599">
                <a:solidFill>
                  <a:srgbClr val="FDEBC6"/>
                </a:solidFill>
                <a:latin typeface="Space Mono"/>
                <a:ea typeface="Space Mono"/>
                <a:cs typeface="Space Mono"/>
                <a:sym typeface="Space Mono"/>
              </a:rPr>
              <a:t> [Educational poster]. NASA / University of Arizona Space Imagery Center.</a:t>
            </a:r>
            <a:r>
              <a:rPr lang="en-US" sz="1599" u="sng">
                <a:solidFill>
                  <a:srgbClr val="FDEBC6"/>
                </a:solidFill>
                <a:latin typeface="Space Mono"/>
                <a:ea typeface="Space Mono"/>
                <a:cs typeface="Space Mono"/>
                <a:sym typeface="Space Mono"/>
                <a:hlinkClick r:id="rId4" tooltip="https://sic.lpl.arizona.edu/sites/sic.lpl.arizona.edu/files/education/posters/geo_effects.jpg"/>
              </a:rPr>
              <a:t> https://sic.lpl.arizona.edu/sites/sic.lpl.arizona.edu/files/education/posters/geo_effects.jpg</a:t>
            </a:r>
          </a:p>
          <a:p>
            <a:pPr algn="l">
              <a:lnSpc>
                <a:spcPts val="2239"/>
              </a:lnSpc>
            </a:pPr>
            <a:endParaRPr lang="en-US" sz="1599" u="sng">
              <a:solidFill>
                <a:srgbClr val="FDEBC6"/>
              </a:solidFill>
              <a:latin typeface="Space Mono"/>
              <a:ea typeface="Space Mono"/>
              <a:cs typeface="Space Mono"/>
              <a:sym typeface="Space Mono"/>
              <a:hlinkClick r:id="rId4" tooltip="https://sic.lpl.arizona.edu/sites/sic.lpl.arizona.edu/files/education/posters/geo_effects.jpg"/>
            </a:endParaRPr>
          </a:p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FDEBC6"/>
                </a:solidFill>
                <a:latin typeface="Space Mono"/>
                <a:ea typeface="Space Mono"/>
                <a:cs typeface="Space Mono"/>
                <a:sym typeface="Space Mono"/>
              </a:rPr>
              <a:t>French, B. M. (1998). </a:t>
            </a:r>
            <a:r>
              <a:rPr lang="en-US" sz="1599" i="1">
                <a:solidFill>
                  <a:srgbClr val="FDEBC6"/>
                </a:solidFill>
                <a:latin typeface="Space Mono Italics"/>
                <a:ea typeface="Space Mono Italics"/>
                <a:cs typeface="Space Mono Italics"/>
                <a:sym typeface="Space Mono Italics"/>
              </a:rPr>
              <a:t>Traces of catastrophe: A handbook of shock-metamorphic effects in terrestrial meteorite impact structures</a:t>
            </a:r>
            <a:r>
              <a:rPr lang="en-US" sz="1599">
                <a:solidFill>
                  <a:srgbClr val="FDEBC6"/>
                </a:solidFill>
                <a:latin typeface="Space Mono"/>
                <a:ea typeface="Space Mono"/>
                <a:cs typeface="Space Mono"/>
                <a:sym typeface="Space Mono"/>
              </a:rPr>
              <a:t>. Lunar and Planetary Institute.</a:t>
            </a:r>
            <a:r>
              <a:rPr lang="en-US" sz="1599" u="sng">
                <a:solidFill>
                  <a:srgbClr val="FDEBC6"/>
                </a:solidFill>
                <a:latin typeface="Space Mono"/>
                <a:ea typeface="Space Mono"/>
                <a:cs typeface="Space Mono"/>
                <a:sym typeface="Space Mono"/>
                <a:hlinkClick r:id="rId5" tooltip="https://www.lpi.usra.edu/publications/books/CB-954/CB-954.intro.html"/>
              </a:rPr>
              <a:t> https://www.lpi.usra.edu/publications/books/CB-954/CB-954.intro.html</a:t>
            </a:r>
          </a:p>
          <a:p>
            <a:pPr algn="l">
              <a:lnSpc>
                <a:spcPts val="2239"/>
              </a:lnSpc>
            </a:pPr>
            <a:endParaRPr lang="en-US" sz="1599" u="sng">
              <a:solidFill>
                <a:srgbClr val="FDEBC6"/>
              </a:solidFill>
              <a:latin typeface="Space Mono"/>
              <a:ea typeface="Space Mono"/>
              <a:cs typeface="Space Mono"/>
              <a:sym typeface="Space Mono"/>
              <a:hlinkClick r:id="rId5" tooltip="https://www.lpi.usra.edu/publications/books/CB-954/CB-954.intro.html"/>
            </a:endParaRPr>
          </a:p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FDEBC6"/>
                </a:solidFill>
                <a:latin typeface="Space Mono"/>
                <a:ea typeface="Space Mono"/>
                <a:cs typeface="Space Mono"/>
                <a:sym typeface="Space Mono"/>
              </a:rPr>
              <a:t>Barringer Crater Company. (2025). </a:t>
            </a:r>
            <a:r>
              <a:rPr lang="en-US" sz="1599" i="1">
                <a:solidFill>
                  <a:srgbClr val="FDEBC6"/>
                </a:solidFill>
                <a:latin typeface="Space Mono Italics"/>
                <a:ea typeface="Space Mono Italics"/>
                <a:cs typeface="Space Mono Italics"/>
                <a:sym typeface="Space Mono Italics"/>
              </a:rPr>
              <a:t>Coconino sandstone: Pre- and post-impact.</a:t>
            </a:r>
            <a:r>
              <a:rPr lang="en-US" sz="1599">
                <a:solidFill>
                  <a:srgbClr val="FDEBC6"/>
                </a:solidFill>
                <a:latin typeface="Space Mono"/>
                <a:ea typeface="Space Mono"/>
                <a:cs typeface="Space Mono"/>
                <a:sym typeface="Space Mono"/>
              </a:rPr>
              <a:t> </a:t>
            </a:r>
            <a:r>
              <a:rPr lang="en-US" sz="1599" u="sng">
                <a:solidFill>
                  <a:srgbClr val="FDEBC6"/>
                </a:solidFill>
                <a:latin typeface="Space Mono"/>
                <a:ea typeface="Space Mono"/>
                <a:cs typeface="Space Mono"/>
                <a:sym typeface="Space Mono"/>
              </a:rPr>
              <a:t>https://barringercrater.com/blog/coconino-sandstone-pre-and-post-impact</a:t>
            </a:r>
          </a:p>
          <a:p>
            <a:pPr algn="l">
              <a:lnSpc>
                <a:spcPts val="2239"/>
              </a:lnSpc>
            </a:pPr>
            <a:endParaRPr lang="en-US" sz="1599" u="sng">
              <a:solidFill>
                <a:srgbClr val="FDEBC6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81107" y="-466807"/>
            <a:ext cx="3369761" cy="4444529"/>
          </a:xfrm>
          <a:custGeom>
            <a:avLst/>
            <a:gdLst/>
            <a:ahLst/>
            <a:cxnLst/>
            <a:rect l="l" t="t" r="r" b="b"/>
            <a:pathLst>
              <a:path w="3369761" h="4444529">
                <a:moveTo>
                  <a:pt x="0" y="0"/>
                </a:moveTo>
                <a:lnTo>
                  <a:pt x="3369762" y="0"/>
                </a:lnTo>
                <a:lnTo>
                  <a:pt x="3369762" y="4444529"/>
                </a:lnTo>
                <a:lnTo>
                  <a:pt x="0" y="444452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236579" y="4413738"/>
            <a:ext cx="3369761" cy="4444529"/>
          </a:xfrm>
          <a:custGeom>
            <a:avLst/>
            <a:gdLst/>
            <a:ahLst/>
            <a:cxnLst/>
            <a:rect l="l" t="t" r="r" b="b"/>
            <a:pathLst>
              <a:path w="3369761" h="4444529">
                <a:moveTo>
                  <a:pt x="0" y="0"/>
                </a:moveTo>
                <a:lnTo>
                  <a:pt x="3369762" y="0"/>
                </a:lnTo>
                <a:lnTo>
                  <a:pt x="3369762" y="4444529"/>
                </a:lnTo>
                <a:lnTo>
                  <a:pt x="0" y="444452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831899" y="3156275"/>
            <a:ext cx="3369761" cy="4444529"/>
          </a:xfrm>
          <a:custGeom>
            <a:avLst/>
            <a:gdLst/>
            <a:ahLst/>
            <a:cxnLst/>
            <a:rect l="l" t="t" r="r" b="b"/>
            <a:pathLst>
              <a:path w="3369761" h="4444529">
                <a:moveTo>
                  <a:pt x="0" y="0"/>
                </a:moveTo>
                <a:lnTo>
                  <a:pt x="3369761" y="0"/>
                </a:lnTo>
                <a:lnTo>
                  <a:pt x="3369761" y="4444529"/>
                </a:lnTo>
                <a:lnTo>
                  <a:pt x="0" y="444452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28700" y="5380852"/>
            <a:ext cx="9715734" cy="3877448"/>
          </a:xfrm>
          <a:custGeom>
            <a:avLst/>
            <a:gdLst/>
            <a:ahLst/>
            <a:cxnLst/>
            <a:rect l="l" t="t" r="r" b="b"/>
            <a:pathLst>
              <a:path w="9715734" h="3877448">
                <a:moveTo>
                  <a:pt x="0" y="0"/>
                </a:moveTo>
                <a:lnTo>
                  <a:pt x="9715734" y="0"/>
                </a:lnTo>
                <a:lnTo>
                  <a:pt x="9715734" y="3877448"/>
                </a:lnTo>
                <a:lnTo>
                  <a:pt x="0" y="38774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8700" y="3108650"/>
            <a:ext cx="11178972" cy="1243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FDEBC6"/>
                </a:solidFill>
                <a:latin typeface="Space Mono"/>
                <a:ea typeface="Space Mono"/>
                <a:cs typeface="Space Mono"/>
                <a:sym typeface="Space Mono"/>
              </a:rPr>
              <a:t>How does shock-metamorphism impacts microbial communities within variably shocked samples of Coconino Sandstone found at Barringer Crater.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1047750"/>
            <a:ext cx="12863852" cy="1158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65"/>
              </a:lnSpc>
            </a:pPr>
            <a:r>
              <a:rPr lang="en-US" sz="7748" b="1">
                <a:solidFill>
                  <a:srgbClr val="33C6D0"/>
                </a:solidFill>
                <a:latin typeface="Cosmic Octo Bold"/>
                <a:ea typeface="Cosmic Octo Bold"/>
                <a:cs typeface="Cosmic Octo Bold"/>
                <a:sym typeface="Cosmic Octo Bold"/>
              </a:rPr>
              <a:t>Research Question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9440856"/>
            <a:ext cx="3238500" cy="218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00"/>
              </a:lnSpc>
              <a:spcBef>
                <a:spcPct val="0"/>
              </a:spcBef>
            </a:pPr>
            <a:r>
              <a:rPr lang="en-US" sz="1453" dirty="0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(Barringer Crater Company, 2025)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22887" y="5886737"/>
            <a:ext cx="9570109" cy="3794110"/>
          </a:xfrm>
          <a:custGeom>
            <a:avLst/>
            <a:gdLst/>
            <a:ahLst/>
            <a:cxnLst/>
            <a:rect l="l" t="t" r="r" b="b"/>
            <a:pathLst>
              <a:path w="9570109" h="3794110">
                <a:moveTo>
                  <a:pt x="0" y="0"/>
                </a:moveTo>
                <a:lnTo>
                  <a:pt x="9570109" y="0"/>
                </a:lnTo>
                <a:lnTo>
                  <a:pt x="9570109" y="3794110"/>
                </a:lnTo>
                <a:lnTo>
                  <a:pt x="0" y="37941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815" r="-1410" b="-1906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520211" y="496827"/>
            <a:ext cx="17996389" cy="11338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891"/>
              </a:lnSpc>
            </a:pPr>
            <a:r>
              <a:rPr lang="en-US" sz="7599" b="1" dirty="0">
                <a:solidFill>
                  <a:srgbClr val="FDC965"/>
                </a:solidFill>
                <a:latin typeface="Cosmic Octo Bold"/>
                <a:ea typeface="Cosmic Octo Bold"/>
                <a:cs typeface="Cosmic Octo Bold"/>
                <a:sym typeface="Cosmic Octo Bold"/>
              </a:rPr>
              <a:t>What is Barringer Crater?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20211" y="2135188"/>
            <a:ext cx="11231803" cy="4005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39" lvl="1" indent="-280669" algn="l">
              <a:lnSpc>
                <a:spcPts val="3977"/>
              </a:lnSpc>
              <a:buFont typeface="Arial"/>
              <a:buChar char="•"/>
            </a:pPr>
            <a:r>
              <a:rPr lang="en-US" sz="2599">
                <a:solidFill>
                  <a:srgbClr val="FDEBC6"/>
                </a:solidFill>
                <a:latin typeface="Space Mono"/>
                <a:ea typeface="Space Mono"/>
                <a:cs typeface="Space Mono"/>
                <a:sym typeface="Space Mono"/>
              </a:rPr>
              <a:t>The Most Preserved Impact Crater on Earth</a:t>
            </a:r>
          </a:p>
          <a:p>
            <a:pPr marL="561339" lvl="1" indent="-280669" algn="l">
              <a:lnSpc>
                <a:spcPts val="3977"/>
              </a:lnSpc>
              <a:buFont typeface="Arial"/>
              <a:buChar char="•"/>
            </a:pPr>
            <a:r>
              <a:rPr lang="en-US" sz="2599">
                <a:solidFill>
                  <a:srgbClr val="FDEBC6"/>
                </a:solidFill>
                <a:latin typeface="Space Mono"/>
                <a:ea typeface="Space Mono"/>
                <a:cs typeface="Space Mono"/>
                <a:sym typeface="Space Mono"/>
              </a:rPr>
              <a:t>50,000 Years Old</a:t>
            </a:r>
          </a:p>
          <a:p>
            <a:pPr marL="561339" lvl="1" indent="-280669" algn="l">
              <a:lnSpc>
                <a:spcPts val="3977"/>
              </a:lnSpc>
              <a:buFont typeface="Arial"/>
              <a:buChar char="•"/>
            </a:pPr>
            <a:r>
              <a:rPr lang="en-US" sz="2599">
                <a:solidFill>
                  <a:srgbClr val="FDEBC6"/>
                </a:solidFill>
                <a:latin typeface="Space Mono"/>
                <a:ea typeface="Space Mono"/>
                <a:cs typeface="Space Mono"/>
                <a:sym typeface="Space Mono"/>
              </a:rPr>
              <a:t>Winslow, Arizona</a:t>
            </a:r>
          </a:p>
          <a:p>
            <a:pPr marL="561339" lvl="1" indent="-280669" algn="l">
              <a:lnSpc>
                <a:spcPts val="3977"/>
              </a:lnSpc>
              <a:buFont typeface="Arial"/>
              <a:buChar char="•"/>
            </a:pPr>
            <a:r>
              <a:rPr lang="en-US" sz="2599">
                <a:solidFill>
                  <a:srgbClr val="FDEBC6"/>
                </a:solidFill>
                <a:latin typeface="Space Mono"/>
                <a:ea typeface="Space Mono"/>
                <a:cs typeface="Space Mono"/>
                <a:sym typeface="Space Mono"/>
              </a:rPr>
              <a:t>The first classified Meteorite Impact Site</a:t>
            </a:r>
          </a:p>
          <a:p>
            <a:pPr marL="561339" lvl="1" indent="-280669" algn="l">
              <a:lnSpc>
                <a:spcPts val="3977"/>
              </a:lnSpc>
              <a:buFont typeface="Arial"/>
              <a:buChar char="•"/>
            </a:pPr>
            <a:r>
              <a:rPr lang="en-US" sz="2599">
                <a:solidFill>
                  <a:srgbClr val="FDEBC6"/>
                </a:solidFill>
                <a:latin typeface="Space Mono"/>
                <a:ea typeface="Space Mono"/>
                <a:cs typeface="Space Mono"/>
                <a:sym typeface="Space Mono"/>
              </a:rPr>
              <a:t>Comprised of three geologic layers</a:t>
            </a:r>
          </a:p>
          <a:p>
            <a:pPr marL="1122678" lvl="2" indent="-374226" algn="l">
              <a:lnSpc>
                <a:spcPts val="3977"/>
              </a:lnSpc>
              <a:buFont typeface="Arial"/>
              <a:buChar char="⚬"/>
            </a:pPr>
            <a:r>
              <a:rPr lang="en-US" sz="2599">
                <a:solidFill>
                  <a:srgbClr val="FDEBC6"/>
                </a:solidFill>
                <a:latin typeface="Space Mono"/>
                <a:ea typeface="Space Mono"/>
                <a:cs typeface="Space Mono"/>
                <a:sym typeface="Space Mono"/>
              </a:rPr>
              <a:t>Moenkopi Sandstone</a:t>
            </a:r>
          </a:p>
          <a:p>
            <a:pPr marL="1122678" lvl="2" indent="-374226" algn="l">
              <a:lnSpc>
                <a:spcPts val="3977"/>
              </a:lnSpc>
              <a:buFont typeface="Arial"/>
              <a:buChar char="⚬"/>
            </a:pPr>
            <a:r>
              <a:rPr lang="en-US" sz="2599">
                <a:solidFill>
                  <a:srgbClr val="FDEBC6"/>
                </a:solidFill>
                <a:latin typeface="Space Mono"/>
                <a:ea typeface="Space Mono"/>
                <a:cs typeface="Space Mono"/>
                <a:sym typeface="Space Mono"/>
              </a:rPr>
              <a:t>Kaibab Limestone</a:t>
            </a:r>
          </a:p>
          <a:p>
            <a:pPr marL="1122678" lvl="2" indent="-374226" algn="l">
              <a:lnSpc>
                <a:spcPts val="3977"/>
              </a:lnSpc>
              <a:buFont typeface="Arial"/>
              <a:buChar char="⚬"/>
            </a:pPr>
            <a:r>
              <a:rPr lang="en-US" sz="2599">
                <a:solidFill>
                  <a:srgbClr val="FDEBC6"/>
                </a:solidFill>
                <a:latin typeface="Space Mono"/>
                <a:ea typeface="Space Mono"/>
                <a:cs typeface="Space Mono"/>
                <a:sym typeface="Space Mono"/>
              </a:rPr>
              <a:t>Coconino Sandstone</a:t>
            </a:r>
          </a:p>
        </p:txBody>
      </p:sp>
      <p:sp>
        <p:nvSpPr>
          <p:cNvPr id="5" name="Freeform 5"/>
          <p:cNvSpPr/>
          <p:nvPr/>
        </p:nvSpPr>
        <p:spPr>
          <a:xfrm flipH="1">
            <a:off x="14499702" y="1840213"/>
            <a:ext cx="2116394" cy="2874116"/>
          </a:xfrm>
          <a:custGeom>
            <a:avLst/>
            <a:gdLst/>
            <a:ahLst/>
            <a:cxnLst/>
            <a:rect l="l" t="t" r="r" b="b"/>
            <a:pathLst>
              <a:path w="2116394" h="2874116">
                <a:moveTo>
                  <a:pt x="2116395" y="0"/>
                </a:moveTo>
                <a:lnTo>
                  <a:pt x="0" y="0"/>
                </a:lnTo>
                <a:lnTo>
                  <a:pt x="0" y="2874116"/>
                </a:lnTo>
                <a:lnTo>
                  <a:pt x="2116395" y="2874116"/>
                </a:lnTo>
                <a:lnTo>
                  <a:pt x="2116395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715823">
            <a:off x="1568779" y="7088346"/>
            <a:ext cx="1609796" cy="2452598"/>
          </a:xfrm>
          <a:custGeom>
            <a:avLst/>
            <a:gdLst/>
            <a:ahLst/>
            <a:cxnLst/>
            <a:rect l="l" t="t" r="r" b="b"/>
            <a:pathLst>
              <a:path w="1609796" h="2452598">
                <a:moveTo>
                  <a:pt x="0" y="0"/>
                </a:moveTo>
                <a:lnTo>
                  <a:pt x="1609797" y="0"/>
                </a:lnTo>
                <a:lnTo>
                  <a:pt x="1609797" y="2452598"/>
                </a:lnTo>
                <a:lnTo>
                  <a:pt x="0" y="24525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9144000" y="9808240"/>
            <a:ext cx="5105400" cy="218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00"/>
              </a:lnSpc>
              <a:spcBef>
                <a:spcPct val="0"/>
              </a:spcBef>
            </a:pPr>
            <a:r>
              <a:rPr lang="en-US" sz="1453" dirty="0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(Image credit: </a:t>
            </a:r>
            <a:r>
              <a:rPr lang="en-US" sz="1453" dirty="0" err="1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StephanHoerold</a:t>
            </a:r>
            <a:r>
              <a:rPr lang="en-US" sz="1453" dirty="0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via Getty Images)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458" y="6013887"/>
            <a:ext cx="8580355" cy="4136212"/>
          </a:xfrm>
          <a:custGeom>
            <a:avLst/>
            <a:gdLst/>
            <a:ahLst/>
            <a:cxnLst/>
            <a:rect l="l" t="t" r="r" b="b"/>
            <a:pathLst>
              <a:path w="8580355" h="4136212">
                <a:moveTo>
                  <a:pt x="0" y="0"/>
                </a:moveTo>
                <a:lnTo>
                  <a:pt x="8580355" y="0"/>
                </a:lnTo>
                <a:lnTo>
                  <a:pt x="8580355" y="4136212"/>
                </a:lnTo>
                <a:lnTo>
                  <a:pt x="0" y="41362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066" r="-898" b="-211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305637" y="6013887"/>
            <a:ext cx="5808508" cy="3696323"/>
          </a:xfrm>
          <a:custGeom>
            <a:avLst/>
            <a:gdLst/>
            <a:ahLst/>
            <a:cxnLst/>
            <a:rect l="l" t="t" r="r" b="b"/>
            <a:pathLst>
              <a:path w="5808508" h="3696323">
                <a:moveTo>
                  <a:pt x="0" y="0"/>
                </a:moveTo>
                <a:lnTo>
                  <a:pt x="5808508" y="0"/>
                </a:lnTo>
                <a:lnTo>
                  <a:pt x="5808508" y="3696323"/>
                </a:lnTo>
                <a:lnTo>
                  <a:pt x="0" y="36963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61" t="-4767" r="-2138" b="-344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1047750"/>
            <a:ext cx="16230600" cy="1158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65"/>
              </a:lnSpc>
            </a:pPr>
            <a:r>
              <a:rPr lang="en-US" sz="7748" b="1">
                <a:solidFill>
                  <a:srgbClr val="FDC965"/>
                </a:solidFill>
                <a:latin typeface="Cosmic Octo Bold"/>
                <a:ea typeface="Cosmic Octo Bold"/>
                <a:cs typeface="Cosmic Octo Bold"/>
                <a:sym typeface="Cosmic Octo Bold"/>
              </a:rPr>
              <a:t>COconino Sandstone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869378"/>
            <a:ext cx="15859977" cy="3339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FDEBC6"/>
                </a:solidFill>
                <a:latin typeface="Space Mono"/>
                <a:ea typeface="Space Mono"/>
                <a:cs typeface="Space Mono"/>
                <a:sym typeface="Space Mono"/>
              </a:rPr>
              <a:t>A prominent light colored formation composed of fine-grained sand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FDEBC6"/>
                </a:solidFill>
                <a:latin typeface="Space Mono"/>
                <a:ea typeface="Space Mono"/>
                <a:cs typeface="Space Mono"/>
                <a:sym typeface="Space Mono"/>
              </a:rPr>
              <a:t>The oldest of the geologic layers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FDEBC6"/>
                </a:solidFill>
                <a:latin typeface="Space Mono"/>
                <a:ea typeface="Space Mono"/>
                <a:cs typeface="Space Mono"/>
                <a:sym typeface="Space Mono"/>
              </a:rPr>
              <a:t>Was formed when Northern Arizona was covered by a sand dune field similar to the Modern Sahara. (Kring, 2017)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FDEBC6"/>
                </a:solidFill>
                <a:latin typeface="Space Mono"/>
                <a:ea typeface="Space Mono"/>
                <a:cs typeface="Space Mono"/>
                <a:sym typeface="Space Mono"/>
              </a:rPr>
              <a:t>The samples we collected consist of:</a:t>
            </a:r>
          </a:p>
          <a:p>
            <a:pPr marL="1036320" lvl="2" indent="-345440" algn="l">
              <a:lnSpc>
                <a:spcPts val="3359"/>
              </a:lnSpc>
              <a:buFont typeface="Arial"/>
              <a:buChar char="⚬"/>
            </a:pPr>
            <a:r>
              <a:rPr lang="en-US" sz="2400">
                <a:solidFill>
                  <a:srgbClr val="FDEBC6"/>
                </a:solidFill>
                <a:latin typeface="Space Mono"/>
                <a:ea typeface="Space Mono"/>
                <a:cs typeface="Space Mono"/>
                <a:sym typeface="Space Mono"/>
              </a:rPr>
              <a:t>Highly-Shocked Sample: Flour-like consistency of Coconino ejecta</a:t>
            </a:r>
          </a:p>
          <a:p>
            <a:pPr marL="1036320" lvl="2" indent="-345440" algn="l">
              <a:lnSpc>
                <a:spcPts val="3359"/>
              </a:lnSpc>
              <a:buFont typeface="Arial"/>
              <a:buChar char="⚬"/>
            </a:pPr>
            <a:r>
              <a:rPr lang="en-US" sz="2400">
                <a:solidFill>
                  <a:srgbClr val="FDEBC6"/>
                </a:solidFill>
                <a:latin typeface="Space Mono"/>
                <a:ea typeface="Space Mono"/>
                <a:cs typeface="Space Mono"/>
                <a:sym typeface="Space Mono"/>
              </a:rPr>
              <a:t>Less-Shocked Sample: Has preserved sedimentary bedding</a:t>
            </a:r>
          </a:p>
          <a:p>
            <a:pPr algn="l">
              <a:lnSpc>
                <a:spcPts val="3359"/>
              </a:lnSpc>
            </a:pPr>
            <a:endParaRPr lang="en-US" sz="2400">
              <a:solidFill>
                <a:srgbClr val="FDEBC6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018733" y="9892051"/>
            <a:ext cx="1621067" cy="218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00"/>
              </a:lnSpc>
              <a:spcBef>
                <a:spcPct val="0"/>
              </a:spcBef>
            </a:pPr>
            <a:r>
              <a:rPr lang="en-US" sz="1453" dirty="0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(Kring, 2017)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8667210" y="3247596"/>
            <a:ext cx="5465753" cy="4804567"/>
          </a:xfrm>
          <a:custGeom>
            <a:avLst/>
            <a:gdLst/>
            <a:ahLst/>
            <a:cxnLst/>
            <a:rect l="l" t="t" r="r" b="b"/>
            <a:pathLst>
              <a:path w="5465753" h="4804567">
                <a:moveTo>
                  <a:pt x="0" y="0"/>
                </a:moveTo>
                <a:lnTo>
                  <a:pt x="5465753" y="0"/>
                </a:lnTo>
                <a:lnTo>
                  <a:pt x="5465753" y="4804567"/>
                </a:lnTo>
                <a:lnTo>
                  <a:pt x="0" y="48045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39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>
            <a:off x="13184866" y="3534507"/>
            <a:ext cx="5465753" cy="4230745"/>
          </a:xfrm>
          <a:custGeom>
            <a:avLst/>
            <a:gdLst/>
            <a:ahLst/>
            <a:cxnLst/>
            <a:rect l="l" t="t" r="r" b="b"/>
            <a:pathLst>
              <a:path w="5465753" h="4230745">
                <a:moveTo>
                  <a:pt x="0" y="0"/>
                </a:moveTo>
                <a:lnTo>
                  <a:pt x="5465754" y="0"/>
                </a:lnTo>
                <a:lnTo>
                  <a:pt x="5465754" y="4230745"/>
                </a:lnTo>
                <a:lnTo>
                  <a:pt x="0" y="42307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838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1047750"/>
            <a:ext cx="16230600" cy="1158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65"/>
              </a:lnSpc>
            </a:pPr>
            <a:r>
              <a:rPr lang="en-US" sz="7748" b="1">
                <a:solidFill>
                  <a:srgbClr val="FDC965"/>
                </a:solidFill>
                <a:latin typeface="Cosmic Octo Bold"/>
                <a:ea typeface="Cosmic Octo Bold"/>
                <a:cs typeface="Cosmic Octo Bold"/>
                <a:sym typeface="Cosmic Octo Bold"/>
              </a:rPr>
              <a:t>Shock Metamorphism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869378"/>
            <a:ext cx="7821941" cy="2501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FDEBC6"/>
                </a:solidFill>
                <a:latin typeface="Space Mono"/>
                <a:ea typeface="Space Mono"/>
                <a:cs typeface="Space Mono"/>
                <a:sym typeface="Space Mono"/>
              </a:rPr>
              <a:t>Energy from the impact is converted into shockwaves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FDEBC6"/>
                </a:solidFill>
                <a:latin typeface="Space Mono"/>
                <a:ea typeface="Space Mono"/>
                <a:cs typeface="Space Mono"/>
                <a:sym typeface="Space Mono"/>
              </a:rPr>
              <a:t>The underlying rock is compressed, heated, and then deformed.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FDEBC6"/>
                </a:solidFill>
                <a:latin typeface="Space Mono"/>
                <a:ea typeface="Space Mono"/>
                <a:cs typeface="Space Mono"/>
                <a:sym typeface="Space Mono"/>
              </a:rPr>
              <a:t>Produces features you cannot get from normal geological processes.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144000" y="8760591"/>
            <a:ext cx="1600200" cy="218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00"/>
              </a:lnSpc>
              <a:spcBef>
                <a:spcPct val="0"/>
              </a:spcBef>
            </a:pPr>
            <a:r>
              <a:rPr lang="en-US" sz="1453" dirty="0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(Kring, 2006)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917003"/>
            <a:ext cx="8762191" cy="6341297"/>
          </a:xfrm>
          <a:custGeom>
            <a:avLst/>
            <a:gdLst/>
            <a:ahLst/>
            <a:cxnLst/>
            <a:rect l="l" t="t" r="r" b="b"/>
            <a:pathLst>
              <a:path w="8762191" h="6341297">
                <a:moveTo>
                  <a:pt x="0" y="0"/>
                </a:moveTo>
                <a:lnTo>
                  <a:pt x="8762191" y="0"/>
                </a:lnTo>
                <a:lnTo>
                  <a:pt x="8762191" y="6341297"/>
                </a:lnTo>
                <a:lnTo>
                  <a:pt x="0" y="63412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1047750"/>
            <a:ext cx="16230600" cy="1158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65"/>
              </a:lnSpc>
            </a:pPr>
            <a:r>
              <a:rPr lang="en-US" sz="7748" b="1">
                <a:solidFill>
                  <a:srgbClr val="FDC965"/>
                </a:solidFill>
                <a:latin typeface="Cosmic Octo Bold"/>
                <a:ea typeface="Cosmic Octo Bold"/>
                <a:cs typeface="Cosmic Octo Bold"/>
                <a:sym typeface="Cosmic Octo Bold"/>
              </a:rPr>
              <a:t>Shock Metamorphism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2869378"/>
            <a:ext cx="7821941" cy="1663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FDEBC6"/>
                </a:solidFill>
                <a:latin typeface="Space Mono"/>
                <a:ea typeface="Space Mono"/>
                <a:cs typeface="Space Mono"/>
                <a:sym typeface="Space Mono"/>
              </a:rPr>
              <a:t>Fracturing happens instantaneously and violently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FDEBC6"/>
                </a:solidFill>
                <a:latin typeface="Space Mono"/>
                <a:ea typeface="Space Mono"/>
                <a:cs typeface="Space Mono"/>
                <a:sym typeface="Space Mono"/>
              </a:rPr>
              <a:t>Often creates Breccia (broken rock fragments that got cemented together)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075480" y="9577757"/>
            <a:ext cx="1897320" cy="218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00"/>
              </a:lnSpc>
              <a:spcBef>
                <a:spcPct val="0"/>
              </a:spcBef>
            </a:pPr>
            <a:r>
              <a:rPr lang="en-US" sz="1453" dirty="0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(French, 1998)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462563">
            <a:off x="15304750" y="7090061"/>
            <a:ext cx="2701545" cy="3686973"/>
          </a:xfrm>
          <a:custGeom>
            <a:avLst/>
            <a:gdLst/>
            <a:ahLst/>
            <a:cxnLst/>
            <a:rect l="l" t="t" r="r" b="b"/>
            <a:pathLst>
              <a:path w="2701545" h="3686973">
                <a:moveTo>
                  <a:pt x="0" y="0"/>
                </a:moveTo>
                <a:lnTo>
                  <a:pt x="2701545" y="0"/>
                </a:lnTo>
                <a:lnTo>
                  <a:pt x="2701545" y="3686973"/>
                </a:lnTo>
                <a:lnTo>
                  <a:pt x="0" y="368697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10999" flipH="1">
            <a:off x="17692180" y="4872899"/>
            <a:ext cx="1863463" cy="2543187"/>
          </a:xfrm>
          <a:custGeom>
            <a:avLst/>
            <a:gdLst/>
            <a:ahLst/>
            <a:cxnLst/>
            <a:rect l="l" t="t" r="r" b="b"/>
            <a:pathLst>
              <a:path w="1863463" h="2543187">
                <a:moveTo>
                  <a:pt x="1863463" y="0"/>
                </a:moveTo>
                <a:lnTo>
                  <a:pt x="0" y="0"/>
                </a:lnTo>
                <a:lnTo>
                  <a:pt x="0" y="2543188"/>
                </a:lnTo>
                <a:lnTo>
                  <a:pt x="1863463" y="2543188"/>
                </a:lnTo>
                <a:lnTo>
                  <a:pt x="1863463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5143500"/>
            <a:ext cx="8471937" cy="4977335"/>
          </a:xfrm>
          <a:custGeom>
            <a:avLst/>
            <a:gdLst/>
            <a:ahLst/>
            <a:cxnLst/>
            <a:rect l="l" t="t" r="r" b="b"/>
            <a:pathLst>
              <a:path w="8471937" h="4977335">
                <a:moveTo>
                  <a:pt x="0" y="0"/>
                </a:moveTo>
                <a:lnTo>
                  <a:pt x="8471937" y="0"/>
                </a:lnTo>
                <a:lnTo>
                  <a:pt x="8471937" y="4977335"/>
                </a:lnTo>
                <a:lnTo>
                  <a:pt x="0" y="49773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10151" y="1047750"/>
            <a:ext cx="17259300" cy="1158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65"/>
              </a:lnSpc>
            </a:pPr>
            <a:r>
              <a:rPr lang="en-US" sz="7748" b="1">
                <a:solidFill>
                  <a:srgbClr val="33C6D0"/>
                </a:solidFill>
                <a:latin typeface="Cosmic Octo Bold"/>
                <a:ea typeface="Cosmic Octo Bold"/>
                <a:cs typeface="Cosmic Octo Bold"/>
                <a:sym typeface="Cosmic Octo Bold"/>
              </a:rPr>
              <a:t>Impact Cratering and Life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738149"/>
            <a:ext cx="8211101" cy="2082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FDEBC6"/>
                </a:solidFill>
                <a:latin typeface="Space Mono"/>
                <a:ea typeface="Space Mono"/>
                <a:cs typeface="Space Mono"/>
                <a:sym typeface="Space Mono"/>
              </a:rPr>
              <a:t>Impact cratering can increase and decrease porosity at the micron level.</a:t>
            </a:r>
          </a:p>
          <a:p>
            <a:pPr marL="1036320" lvl="2" indent="-345440" algn="l">
              <a:lnSpc>
                <a:spcPts val="3359"/>
              </a:lnSpc>
              <a:buFont typeface="Arial"/>
              <a:buChar char="⚬"/>
            </a:pPr>
            <a:r>
              <a:rPr lang="en-US" sz="2400">
                <a:solidFill>
                  <a:srgbClr val="FDEBC6"/>
                </a:solidFill>
                <a:latin typeface="Space Mono"/>
                <a:ea typeface="Space Mono"/>
                <a:cs typeface="Space Mono"/>
                <a:sym typeface="Space Mono"/>
              </a:rPr>
              <a:t>Can either increase or decrease potential habitability for microbes in a sample.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401526" y="5580720"/>
            <a:ext cx="5336183" cy="2501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FDEBC6"/>
                </a:solidFill>
                <a:latin typeface="Space Mono"/>
                <a:ea typeface="Space Mono"/>
                <a:cs typeface="Space Mono"/>
                <a:sym typeface="Space Mono"/>
              </a:rPr>
              <a:t>Our less shocked sample lies around the recrystalization Classes, while our highly shocked sample is likely a Class 6 sample.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556599" y="9867648"/>
            <a:ext cx="1689854" cy="253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00"/>
              </a:lnSpc>
              <a:spcBef>
                <a:spcPct val="0"/>
              </a:spcBef>
            </a:pPr>
            <a:r>
              <a:rPr lang="en-US" sz="1453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(Cockell et al., 2007)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207672" y="-662379"/>
            <a:ext cx="3369761" cy="4444529"/>
          </a:xfrm>
          <a:custGeom>
            <a:avLst/>
            <a:gdLst/>
            <a:ahLst/>
            <a:cxnLst/>
            <a:rect l="l" t="t" r="r" b="b"/>
            <a:pathLst>
              <a:path w="3369761" h="4444529">
                <a:moveTo>
                  <a:pt x="0" y="0"/>
                </a:moveTo>
                <a:lnTo>
                  <a:pt x="3369761" y="0"/>
                </a:lnTo>
                <a:lnTo>
                  <a:pt x="3369761" y="4444529"/>
                </a:lnTo>
                <a:lnTo>
                  <a:pt x="0" y="444452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3108650"/>
            <a:ext cx="11178972" cy="3758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DEBC6"/>
                </a:solidFill>
                <a:latin typeface="Space Mono Bold"/>
                <a:ea typeface="Space Mono Bold"/>
                <a:cs typeface="Space Mono Bold"/>
                <a:sym typeface="Space Mono Bold"/>
              </a:rPr>
              <a:t>Biological Sampling:</a:t>
            </a: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DEBC6"/>
                </a:solidFill>
                <a:latin typeface="Space Mono"/>
                <a:ea typeface="Space Mono"/>
                <a:cs typeface="Space Mono"/>
                <a:sym typeface="Space Mono"/>
              </a:rPr>
              <a:t>• Aseptically using gloves</a:t>
            </a: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DEBC6"/>
                </a:solidFill>
                <a:latin typeface="Space Mono"/>
                <a:ea typeface="Space Mono"/>
                <a:cs typeface="Space Mono"/>
                <a:sym typeface="Space Mono"/>
              </a:rPr>
              <a:t>• Sample tools sterilized with 10% bleach, and/or RNase and</a:t>
            </a: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DEBC6"/>
                </a:solidFill>
                <a:latin typeface="Space Mono"/>
                <a:ea typeface="Space Mono"/>
                <a:cs typeface="Space Mono"/>
                <a:sym typeface="Space Mono"/>
              </a:rPr>
              <a:t>70% ethanol</a:t>
            </a: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DEBC6"/>
                </a:solidFill>
                <a:latin typeface="Space Mono"/>
                <a:ea typeface="Space Mono"/>
                <a:cs typeface="Space Mono"/>
                <a:sym typeface="Space Mono"/>
              </a:rPr>
              <a:t>• Sterile Whirl-Pak bags or Falcon tubes stored at -80°C</a:t>
            </a:r>
          </a:p>
          <a:p>
            <a:pPr algn="l">
              <a:lnSpc>
                <a:spcPts val="3359"/>
              </a:lnSpc>
            </a:pPr>
            <a:endParaRPr lang="en-US" sz="2400">
              <a:solidFill>
                <a:srgbClr val="FDEBC6"/>
              </a:solidFill>
              <a:latin typeface="Space Mono"/>
              <a:ea typeface="Space Mono"/>
              <a:cs typeface="Space Mono"/>
              <a:sym typeface="Space Mono"/>
            </a:endParaRPr>
          </a:p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DEBC6"/>
                </a:solidFill>
                <a:latin typeface="Space Mono Bold"/>
                <a:ea typeface="Space Mono Bold"/>
                <a:cs typeface="Space Mono Bold"/>
                <a:sym typeface="Space Mono Bold"/>
              </a:rPr>
              <a:t>Geological Sampling:</a:t>
            </a: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DEBC6"/>
                </a:solidFill>
                <a:latin typeface="Space Mono"/>
                <a:ea typeface="Space Mono"/>
                <a:cs typeface="Space Mono"/>
                <a:sym typeface="Space Mono"/>
              </a:rPr>
              <a:t>• Rock hammer &amp; Chisel</a:t>
            </a: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DEBC6"/>
                </a:solidFill>
                <a:latin typeface="Space Mono"/>
                <a:ea typeface="Space Mono"/>
                <a:cs typeface="Space Mono"/>
                <a:sym typeface="Space Mono"/>
              </a:rPr>
              <a:t>• Stored in a labeled Ziplock bag after collection</a:t>
            </a:r>
          </a:p>
        </p:txBody>
      </p:sp>
      <p:sp>
        <p:nvSpPr>
          <p:cNvPr id="4" name="Freeform 4"/>
          <p:cNvSpPr/>
          <p:nvPr/>
        </p:nvSpPr>
        <p:spPr>
          <a:xfrm>
            <a:off x="11236579" y="4413738"/>
            <a:ext cx="3369761" cy="4444529"/>
          </a:xfrm>
          <a:custGeom>
            <a:avLst/>
            <a:gdLst/>
            <a:ahLst/>
            <a:cxnLst/>
            <a:rect l="l" t="t" r="r" b="b"/>
            <a:pathLst>
              <a:path w="3369761" h="4444529">
                <a:moveTo>
                  <a:pt x="0" y="0"/>
                </a:moveTo>
                <a:lnTo>
                  <a:pt x="3369762" y="0"/>
                </a:lnTo>
                <a:lnTo>
                  <a:pt x="3369762" y="4444529"/>
                </a:lnTo>
                <a:lnTo>
                  <a:pt x="0" y="444452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831899" y="3156275"/>
            <a:ext cx="3369761" cy="4444529"/>
          </a:xfrm>
          <a:custGeom>
            <a:avLst/>
            <a:gdLst/>
            <a:ahLst/>
            <a:cxnLst/>
            <a:rect l="l" t="t" r="r" b="b"/>
            <a:pathLst>
              <a:path w="3369761" h="4444529">
                <a:moveTo>
                  <a:pt x="0" y="0"/>
                </a:moveTo>
                <a:lnTo>
                  <a:pt x="3369761" y="0"/>
                </a:lnTo>
                <a:lnTo>
                  <a:pt x="3369761" y="4444529"/>
                </a:lnTo>
                <a:lnTo>
                  <a:pt x="0" y="444452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575680" y="7001501"/>
            <a:ext cx="8380823" cy="2796689"/>
          </a:xfrm>
          <a:custGeom>
            <a:avLst/>
            <a:gdLst/>
            <a:ahLst/>
            <a:cxnLst/>
            <a:rect l="l" t="t" r="r" b="b"/>
            <a:pathLst>
              <a:path w="8380823" h="2796689">
                <a:moveTo>
                  <a:pt x="0" y="0"/>
                </a:moveTo>
                <a:lnTo>
                  <a:pt x="8380823" y="0"/>
                </a:lnTo>
                <a:lnTo>
                  <a:pt x="8380823" y="2796689"/>
                </a:lnTo>
                <a:lnTo>
                  <a:pt x="0" y="27966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7262" r="-11893" b="-278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456478" y="3396405"/>
            <a:ext cx="5369121" cy="3494190"/>
          </a:xfrm>
          <a:custGeom>
            <a:avLst/>
            <a:gdLst/>
            <a:ahLst/>
            <a:cxnLst/>
            <a:rect l="l" t="t" r="r" b="b"/>
            <a:pathLst>
              <a:path w="5369121" h="3494190">
                <a:moveTo>
                  <a:pt x="0" y="0"/>
                </a:moveTo>
                <a:lnTo>
                  <a:pt x="5369122" y="0"/>
                </a:lnTo>
                <a:lnTo>
                  <a:pt x="5369122" y="3494190"/>
                </a:lnTo>
                <a:lnTo>
                  <a:pt x="0" y="34941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28700" y="1047750"/>
            <a:ext cx="12863852" cy="1158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65"/>
              </a:lnSpc>
            </a:pPr>
            <a:r>
              <a:rPr lang="en-US" sz="7748" b="1">
                <a:solidFill>
                  <a:srgbClr val="33C6D0"/>
                </a:solidFill>
                <a:latin typeface="Cosmic Octo Bold"/>
                <a:ea typeface="Cosmic Octo Bold"/>
                <a:cs typeface="Cosmic Octo Bold"/>
                <a:sym typeface="Cosmic Octo Bold"/>
              </a:rPr>
              <a:t>Field Sampling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642544"/>
            <a:ext cx="4368058" cy="5824078"/>
          </a:xfrm>
          <a:custGeom>
            <a:avLst/>
            <a:gdLst/>
            <a:ahLst/>
            <a:cxnLst/>
            <a:rect l="l" t="t" r="r" b="b"/>
            <a:pathLst>
              <a:path w="4368058" h="5824078">
                <a:moveTo>
                  <a:pt x="0" y="0"/>
                </a:moveTo>
                <a:lnTo>
                  <a:pt x="4368058" y="0"/>
                </a:lnTo>
                <a:lnTo>
                  <a:pt x="4368058" y="5824078"/>
                </a:lnTo>
                <a:lnTo>
                  <a:pt x="0" y="58240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633416" y="2668743"/>
            <a:ext cx="4368058" cy="5824078"/>
          </a:xfrm>
          <a:custGeom>
            <a:avLst/>
            <a:gdLst/>
            <a:ahLst/>
            <a:cxnLst/>
            <a:rect l="l" t="t" r="r" b="b"/>
            <a:pathLst>
              <a:path w="4368058" h="5824078">
                <a:moveTo>
                  <a:pt x="0" y="0"/>
                </a:moveTo>
                <a:lnTo>
                  <a:pt x="4368058" y="0"/>
                </a:lnTo>
                <a:lnTo>
                  <a:pt x="4368058" y="5824077"/>
                </a:lnTo>
                <a:lnTo>
                  <a:pt x="0" y="58240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38131" y="2668743"/>
            <a:ext cx="7308841" cy="2898940"/>
          </a:xfrm>
          <a:custGeom>
            <a:avLst/>
            <a:gdLst/>
            <a:ahLst/>
            <a:cxnLst/>
            <a:rect l="l" t="t" r="r" b="b"/>
            <a:pathLst>
              <a:path w="7308841" h="2898940">
                <a:moveTo>
                  <a:pt x="0" y="0"/>
                </a:moveTo>
                <a:lnTo>
                  <a:pt x="7308842" y="0"/>
                </a:lnTo>
                <a:lnTo>
                  <a:pt x="7308842" y="2898939"/>
                </a:lnTo>
                <a:lnTo>
                  <a:pt x="0" y="28989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238131" y="5646540"/>
            <a:ext cx="2708820" cy="3611760"/>
          </a:xfrm>
          <a:custGeom>
            <a:avLst/>
            <a:gdLst/>
            <a:ahLst/>
            <a:cxnLst/>
            <a:rect l="l" t="t" r="r" b="b"/>
            <a:pathLst>
              <a:path w="2708820" h="3611760">
                <a:moveTo>
                  <a:pt x="0" y="0"/>
                </a:moveTo>
                <a:lnTo>
                  <a:pt x="2708820" y="0"/>
                </a:lnTo>
                <a:lnTo>
                  <a:pt x="2708820" y="3611760"/>
                </a:lnTo>
                <a:lnTo>
                  <a:pt x="0" y="36117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185076" y="5646540"/>
            <a:ext cx="2708820" cy="3611760"/>
          </a:xfrm>
          <a:custGeom>
            <a:avLst/>
            <a:gdLst/>
            <a:ahLst/>
            <a:cxnLst/>
            <a:rect l="l" t="t" r="r" b="b"/>
            <a:pathLst>
              <a:path w="2708820" h="3611760">
                <a:moveTo>
                  <a:pt x="0" y="0"/>
                </a:moveTo>
                <a:lnTo>
                  <a:pt x="2708820" y="0"/>
                </a:lnTo>
                <a:lnTo>
                  <a:pt x="2708820" y="3611760"/>
                </a:lnTo>
                <a:lnTo>
                  <a:pt x="0" y="36117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649801" y="3198923"/>
            <a:ext cx="424762" cy="424762"/>
          </a:xfrm>
          <a:custGeom>
            <a:avLst/>
            <a:gdLst/>
            <a:ahLst/>
            <a:cxnLst/>
            <a:rect l="l" t="t" r="r" b="b"/>
            <a:pathLst>
              <a:path w="424762" h="424762">
                <a:moveTo>
                  <a:pt x="0" y="0"/>
                </a:moveTo>
                <a:lnTo>
                  <a:pt x="424762" y="0"/>
                </a:lnTo>
                <a:lnTo>
                  <a:pt x="424762" y="424762"/>
                </a:lnTo>
                <a:lnTo>
                  <a:pt x="0" y="4247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28700" y="1047750"/>
            <a:ext cx="12863852" cy="1158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65"/>
              </a:lnSpc>
            </a:pPr>
            <a:r>
              <a:rPr lang="en-US" sz="7748" b="1">
                <a:solidFill>
                  <a:srgbClr val="33C6D0"/>
                </a:solidFill>
                <a:latin typeface="Cosmic Octo Bold"/>
                <a:ea typeface="Cosmic Octo Bold"/>
                <a:cs typeface="Cosmic Octo Bold"/>
                <a:sym typeface="Cosmic Octo Bold"/>
              </a:rPr>
              <a:t>Sample Photos</a:t>
            </a:r>
          </a:p>
        </p:txBody>
      </p:sp>
      <p:sp>
        <p:nvSpPr>
          <p:cNvPr id="9" name="Freeform 9"/>
          <p:cNvSpPr/>
          <p:nvPr/>
        </p:nvSpPr>
        <p:spPr>
          <a:xfrm>
            <a:off x="15317338" y="3198923"/>
            <a:ext cx="424762" cy="424762"/>
          </a:xfrm>
          <a:custGeom>
            <a:avLst/>
            <a:gdLst/>
            <a:ahLst/>
            <a:cxnLst/>
            <a:rect l="l" t="t" r="r" b="b"/>
            <a:pathLst>
              <a:path w="424762" h="424762">
                <a:moveTo>
                  <a:pt x="0" y="0"/>
                </a:moveTo>
                <a:lnTo>
                  <a:pt x="424762" y="0"/>
                </a:lnTo>
                <a:lnTo>
                  <a:pt x="424762" y="424762"/>
                </a:lnTo>
                <a:lnTo>
                  <a:pt x="0" y="4247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3590487">
            <a:off x="15242556" y="-540366"/>
            <a:ext cx="2060512" cy="2812114"/>
          </a:xfrm>
          <a:custGeom>
            <a:avLst/>
            <a:gdLst/>
            <a:ahLst/>
            <a:cxnLst/>
            <a:rect l="l" t="t" r="r" b="b"/>
            <a:pathLst>
              <a:path w="2060512" h="2812114">
                <a:moveTo>
                  <a:pt x="0" y="0"/>
                </a:moveTo>
                <a:lnTo>
                  <a:pt x="2060512" y="0"/>
                </a:lnTo>
                <a:lnTo>
                  <a:pt x="2060512" y="2812113"/>
                </a:lnTo>
                <a:lnTo>
                  <a:pt x="0" y="281211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5E158B290FB04C85E3A58298661110" ma:contentTypeVersion="13" ma:contentTypeDescription="Create a new document." ma:contentTypeScope="" ma:versionID="210b815ceb6506e01618af2d17eefaef">
  <xsd:schema xmlns:xsd="http://www.w3.org/2001/XMLSchema" xmlns:xs="http://www.w3.org/2001/XMLSchema" xmlns:p="http://schemas.microsoft.com/office/2006/metadata/properties" xmlns:ns2="18db2308-d939-430a-b691-238a8dea59b6" xmlns:ns3="5b8b13da-f81b-454a-95eb-607e33c0c50f" targetNamespace="http://schemas.microsoft.com/office/2006/metadata/properties" ma:root="true" ma:fieldsID="adfff1f5fea1391eb144090130f045bf" ns2:_="" ns3:_="">
    <xsd:import namespace="18db2308-d939-430a-b691-238a8dea59b6"/>
    <xsd:import namespace="5b8b13da-f81b-454a-95eb-607e33c0c5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db2308-d939-430a-b691-238a8dea59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a1dced58-e0b4-42b2-b81d-05092f917f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8b13da-f81b-454a-95eb-607e33c0c50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3870a5b-0f6f-4a43-975e-bd6ec4c6147b}" ma:internalName="TaxCatchAll" ma:showField="CatchAllData" ma:web="5b8b13da-f81b-454a-95eb-607e33c0c5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8db2308-d939-430a-b691-238a8dea59b6">
      <Terms xmlns="http://schemas.microsoft.com/office/infopath/2007/PartnerControls"/>
    </lcf76f155ced4ddcb4097134ff3c332f>
    <TaxCatchAll xmlns="5b8b13da-f81b-454a-95eb-607e33c0c50f" xsi:nil="true"/>
  </documentManagement>
</p:properties>
</file>

<file path=customXml/itemProps1.xml><?xml version="1.0" encoding="utf-8"?>
<ds:datastoreItem xmlns:ds="http://schemas.openxmlformats.org/officeDocument/2006/customXml" ds:itemID="{346C034A-74CA-4084-B8E5-BED6DF448E54}"/>
</file>

<file path=customXml/itemProps2.xml><?xml version="1.0" encoding="utf-8"?>
<ds:datastoreItem xmlns:ds="http://schemas.openxmlformats.org/officeDocument/2006/customXml" ds:itemID="{24F7339F-BA9A-4F51-BD94-97BD8DBFF7E3}"/>
</file>

<file path=customXml/itemProps3.xml><?xml version="1.0" encoding="utf-8"?>
<ds:datastoreItem xmlns:ds="http://schemas.openxmlformats.org/officeDocument/2006/customXml" ds:itemID="{33C71704-CE5C-44B4-BF4A-4996A5D90D79}"/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733</Words>
  <Application>Microsoft Office PowerPoint</Application>
  <PresentationFormat>Custom</PresentationFormat>
  <Paragraphs>82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Space Mono Italics</vt:lpstr>
      <vt:lpstr>Space Mono</vt:lpstr>
      <vt:lpstr>Calibri</vt:lpstr>
      <vt:lpstr>Arial MT Pro</vt:lpstr>
      <vt:lpstr>Cosmic Octo Bold</vt:lpstr>
      <vt:lpstr>Arial</vt:lpstr>
      <vt:lpstr>Space Mono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Gadd_Austin</dc:title>
  <dc:creator>Michelle A. Coe</dc:creator>
  <cp:lastModifiedBy>Coe, Michelle A - (macoe)</cp:lastModifiedBy>
  <cp:revision>3</cp:revision>
  <dcterms:created xsi:type="dcterms:W3CDTF">2006-08-16T00:00:00Z</dcterms:created>
  <dcterms:modified xsi:type="dcterms:W3CDTF">2026-04-09T18:22:07Z</dcterms:modified>
  <dc:identifier>DAHC7CYt-vw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0x010100815E158B290FB04C85E3A58298661110</vt:lpwstr>
  </property>
</Properties>
</file>